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1" r:id="rId1"/>
  </p:sldMasterIdLst>
  <p:sldIdLst>
    <p:sldId id="278" r:id="rId2"/>
    <p:sldId id="262" r:id="rId3"/>
    <p:sldId id="263" r:id="rId4"/>
    <p:sldId id="264" r:id="rId5"/>
    <p:sldId id="265" r:id="rId6"/>
    <p:sldId id="266" r:id="rId7"/>
    <p:sldId id="267" r:id="rId8"/>
    <p:sldId id="268" r:id="rId9"/>
    <p:sldId id="269" r:id="rId10"/>
    <p:sldId id="270" r:id="rId11"/>
    <p:sldId id="271" r:id="rId12"/>
    <p:sldId id="272" r:id="rId13"/>
    <p:sldId id="273" r:id="rId14"/>
    <p:sldId id="274" r:id="rId15"/>
    <p:sldId id="275" r:id="rId16"/>
    <p:sldId id="276" r:id="rId17"/>
    <p:sldId id="260" r:id="rId18"/>
    <p:sldId id="277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3438096-C090-4295-9A21-2BD0325582EB}" v="8" dt="2021-04-19T06:24:48.34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tarzyna Dalke" userId="b6495931c6ae760e" providerId="LiveId" clId="{B3438096-C090-4295-9A21-2BD0325582EB}"/>
    <pc:docChg chg="undo custSel addSld modSld sldOrd">
      <pc:chgData name="Katarzyna Dalke" userId="b6495931c6ae760e" providerId="LiveId" clId="{B3438096-C090-4295-9A21-2BD0325582EB}" dt="2021-04-19T06:26:00.892" v="430" actId="1076"/>
      <pc:docMkLst>
        <pc:docMk/>
      </pc:docMkLst>
      <pc:sldChg chg="addSp modSp new mod">
        <pc:chgData name="Katarzyna Dalke" userId="b6495931c6ae760e" providerId="LiveId" clId="{B3438096-C090-4295-9A21-2BD0325582EB}" dt="2021-04-19T06:14:55.522" v="5" actId="14100"/>
        <pc:sldMkLst>
          <pc:docMk/>
          <pc:sldMk cId="1270099216" sldId="256"/>
        </pc:sldMkLst>
        <pc:picChg chg="add mod">
          <ac:chgData name="Katarzyna Dalke" userId="b6495931c6ae760e" providerId="LiveId" clId="{B3438096-C090-4295-9A21-2BD0325582EB}" dt="2021-04-19T06:14:55.522" v="5" actId="14100"/>
          <ac:picMkLst>
            <pc:docMk/>
            <pc:sldMk cId="1270099216" sldId="256"/>
            <ac:picMk id="2" creationId="{39444CB1-E264-423E-8021-8F6AEB7EA3CB}"/>
          </ac:picMkLst>
        </pc:picChg>
      </pc:sldChg>
      <pc:sldChg chg="addSp delSp modSp new mod">
        <pc:chgData name="Katarzyna Dalke" userId="b6495931c6ae760e" providerId="LiveId" clId="{B3438096-C090-4295-9A21-2BD0325582EB}" dt="2021-04-19T06:18:56.322" v="243" actId="20577"/>
        <pc:sldMkLst>
          <pc:docMk/>
          <pc:sldMk cId="3454820793" sldId="257"/>
        </pc:sldMkLst>
        <pc:spChg chg="add del mod">
          <ac:chgData name="Katarzyna Dalke" userId="b6495931c6ae760e" providerId="LiveId" clId="{B3438096-C090-4295-9A21-2BD0325582EB}" dt="2021-04-19T06:15:41.981" v="10"/>
          <ac:spMkLst>
            <pc:docMk/>
            <pc:sldMk cId="3454820793" sldId="257"/>
            <ac:spMk id="2" creationId="{9B9C9922-DFAF-456B-8327-6BC50857AFFE}"/>
          </ac:spMkLst>
        </pc:spChg>
        <pc:spChg chg="add del mod">
          <ac:chgData name="Katarzyna Dalke" userId="b6495931c6ae760e" providerId="LiveId" clId="{B3438096-C090-4295-9A21-2BD0325582EB}" dt="2021-04-19T06:17:35.818" v="99" actId="478"/>
          <ac:spMkLst>
            <pc:docMk/>
            <pc:sldMk cId="3454820793" sldId="257"/>
            <ac:spMk id="3" creationId="{C8C2DC49-653B-4CE2-BB89-0933641ADCA5}"/>
          </ac:spMkLst>
        </pc:spChg>
        <pc:spChg chg="add mod">
          <ac:chgData name="Katarzyna Dalke" userId="b6495931c6ae760e" providerId="LiveId" clId="{B3438096-C090-4295-9A21-2BD0325582EB}" dt="2021-04-19T06:18:56.322" v="243" actId="20577"/>
          <ac:spMkLst>
            <pc:docMk/>
            <pc:sldMk cId="3454820793" sldId="257"/>
            <ac:spMk id="4" creationId="{2E29F822-490E-49C8-85A4-28AD47A817A2}"/>
          </ac:spMkLst>
        </pc:spChg>
      </pc:sldChg>
      <pc:sldChg chg="addSp delSp modSp new mod ord setBg setClrOvrMap">
        <pc:chgData name="Katarzyna Dalke" userId="b6495931c6ae760e" providerId="LiveId" clId="{B3438096-C090-4295-9A21-2BD0325582EB}" dt="2021-04-19T06:24:30.523" v="408"/>
        <pc:sldMkLst>
          <pc:docMk/>
          <pc:sldMk cId="2068226819" sldId="258"/>
        </pc:sldMkLst>
        <pc:spChg chg="add">
          <ac:chgData name="Katarzyna Dalke" userId="b6495931c6ae760e" providerId="LiveId" clId="{B3438096-C090-4295-9A21-2BD0325582EB}" dt="2021-04-19T06:16:01.999" v="17" actId="26606"/>
          <ac:spMkLst>
            <pc:docMk/>
            <pc:sldMk cId="2068226819" sldId="258"/>
            <ac:spMk id="4" creationId="{42A4FC2C-047E-45A5-965D-8E1E3BF09BC6}"/>
          </ac:spMkLst>
        </pc:spChg>
        <pc:spChg chg="add del">
          <ac:chgData name="Katarzyna Dalke" userId="b6495931c6ae760e" providerId="LiveId" clId="{B3438096-C090-4295-9A21-2BD0325582EB}" dt="2021-04-19T06:15:55.676" v="14" actId="26606"/>
          <ac:spMkLst>
            <pc:docMk/>
            <pc:sldMk cId="2068226819" sldId="258"/>
            <ac:spMk id="7" creationId="{B670DBD5-770C-4383-9F54-5B86E86BD5BB}"/>
          </ac:spMkLst>
        </pc:spChg>
        <pc:picChg chg="add mod">
          <ac:chgData name="Katarzyna Dalke" userId="b6495931c6ae760e" providerId="LiveId" clId="{B3438096-C090-4295-9A21-2BD0325582EB}" dt="2021-04-19T06:16:01.999" v="17" actId="26606"/>
          <ac:picMkLst>
            <pc:docMk/>
            <pc:sldMk cId="2068226819" sldId="258"/>
            <ac:picMk id="2" creationId="{48F50D59-14DD-4480-BCCC-0113CD1E205B}"/>
          </ac:picMkLst>
        </pc:picChg>
      </pc:sldChg>
      <pc:sldChg chg="addSp modSp new mod">
        <pc:chgData name="Katarzyna Dalke" userId="b6495931c6ae760e" providerId="LiveId" clId="{B3438096-C090-4295-9A21-2BD0325582EB}" dt="2021-04-19T06:21:14.181" v="400" actId="20577"/>
        <pc:sldMkLst>
          <pc:docMk/>
          <pc:sldMk cId="3269138384" sldId="259"/>
        </pc:sldMkLst>
        <pc:spChg chg="add mod">
          <ac:chgData name="Katarzyna Dalke" userId="b6495931c6ae760e" providerId="LiveId" clId="{B3438096-C090-4295-9A21-2BD0325582EB}" dt="2021-04-19T06:21:14.181" v="400" actId="20577"/>
          <ac:spMkLst>
            <pc:docMk/>
            <pc:sldMk cId="3269138384" sldId="259"/>
            <ac:spMk id="3" creationId="{9BE06357-09BF-4677-8072-ABAF871C0AB6}"/>
          </ac:spMkLst>
        </pc:spChg>
      </pc:sldChg>
      <pc:sldChg chg="addSp modSp new mod setBg">
        <pc:chgData name="Katarzyna Dalke" userId="b6495931c6ae760e" providerId="LiveId" clId="{B3438096-C090-4295-9A21-2BD0325582EB}" dt="2021-04-19T06:22:25.658" v="403" actId="26606"/>
        <pc:sldMkLst>
          <pc:docMk/>
          <pc:sldMk cId="2853220448" sldId="260"/>
        </pc:sldMkLst>
        <pc:spChg chg="add">
          <ac:chgData name="Katarzyna Dalke" userId="b6495931c6ae760e" providerId="LiveId" clId="{B3438096-C090-4295-9A21-2BD0325582EB}" dt="2021-04-19T06:22:25.658" v="403" actId="26606"/>
          <ac:spMkLst>
            <pc:docMk/>
            <pc:sldMk cId="2853220448" sldId="260"/>
            <ac:spMk id="7" creationId="{42A4FC2C-047E-45A5-965D-8E1E3BF09BC6}"/>
          </ac:spMkLst>
        </pc:spChg>
        <pc:picChg chg="add mod">
          <ac:chgData name="Katarzyna Dalke" userId="b6495931c6ae760e" providerId="LiveId" clId="{B3438096-C090-4295-9A21-2BD0325582EB}" dt="2021-04-19T06:22:25.658" v="403" actId="26606"/>
          <ac:picMkLst>
            <pc:docMk/>
            <pc:sldMk cId="2853220448" sldId="260"/>
            <ac:picMk id="2" creationId="{35D0EDDC-1022-4BB6-AAD9-C72B71047A75}"/>
          </ac:picMkLst>
        </pc:picChg>
      </pc:sldChg>
      <pc:sldChg chg="addSp modSp new mod setBg">
        <pc:chgData name="Katarzyna Dalke" userId="b6495931c6ae760e" providerId="LiveId" clId="{B3438096-C090-4295-9A21-2BD0325582EB}" dt="2021-04-19T06:26:00.892" v="430" actId="1076"/>
        <pc:sldMkLst>
          <pc:docMk/>
          <pc:sldMk cId="2753014517" sldId="261"/>
        </pc:sldMkLst>
        <pc:spChg chg="add mod">
          <ac:chgData name="Katarzyna Dalke" userId="b6495931c6ae760e" providerId="LiveId" clId="{B3438096-C090-4295-9A21-2BD0325582EB}" dt="2021-04-19T06:26:00.892" v="430" actId="1076"/>
          <ac:spMkLst>
            <pc:docMk/>
            <pc:sldMk cId="2753014517" sldId="261"/>
            <ac:spMk id="3" creationId="{C77A2765-91E8-4CE4-B371-AD0AF4407C2E}"/>
          </ac:spMkLst>
        </pc:spChg>
        <pc:spChg chg="add">
          <ac:chgData name="Katarzyna Dalke" userId="b6495931c6ae760e" providerId="LiveId" clId="{B3438096-C090-4295-9A21-2BD0325582EB}" dt="2021-04-19T06:24:13.979" v="406" actId="26606"/>
          <ac:spMkLst>
            <pc:docMk/>
            <pc:sldMk cId="2753014517" sldId="261"/>
            <ac:spMk id="7" creationId="{42A4FC2C-047E-45A5-965D-8E1E3BF09BC6}"/>
          </ac:spMkLst>
        </pc:spChg>
        <pc:picChg chg="add mod">
          <ac:chgData name="Katarzyna Dalke" userId="b6495931c6ae760e" providerId="LiveId" clId="{B3438096-C090-4295-9A21-2BD0325582EB}" dt="2021-04-19T06:24:13.979" v="406" actId="26606"/>
          <ac:picMkLst>
            <pc:docMk/>
            <pc:sldMk cId="2753014517" sldId="261"/>
            <ac:picMk id="2" creationId="{9511C763-C34F-404B-8765-648630B22ECC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ECF2A-A934-48EF-A7BF-BD9A6658C139}" type="datetimeFigureOut">
              <a:rPr lang="en-US" smtClean="0"/>
              <a:t>4/18/2023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3AEC2-2734-43D6-9CD8-4C2326C946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3642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raz panoramiczny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5376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ECF2A-A934-48EF-A7BF-BD9A6658C139}" type="datetimeFigureOut">
              <a:rPr lang="en-US" smtClean="0"/>
              <a:t>4/18/2023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3AEC2-2734-43D6-9CD8-4C2326C946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7758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ECF2A-A934-48EF-A7BF-BD9A6658C139}" type="datetimeFigureOut">
              <a:rPr lang="en-US" smtClean="0"/>
              <a:t>4/18/2023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3AEC2-2734-43D6-9CD8-4C2326C946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1554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ECF2A-A934-48EF-A7BF-BD9A6658C139}" type="datetimeFigureOut">
              <a:rPr lang="en-US" smtClean="0"/>
              <a:t>4/18/2023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3AEC2-2734-43D6-9CD8-4C2326C946BA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54727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ECF2A-A934-48EF-A7BF-BD9A6658C139}" type="datetimeFigureOut">
              <a:rPr lang="en-US" smtClean="0"/>
              <a:t>4/18/2023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3AEC2-2734-43D6-9CD8-4C2326C946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3015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um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ECF2A-A934-48EF-A7BF-BD9A6658C139}" type="datetimeFigureOut">
              <a:rPr lang="en-US" smtClean="0"/>
              <a:t>4/18/2023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3AEC2-2734-43D6-9CD8-4C2326C946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612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umna obraz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ECF2A-A934-48EF-A7BF-BD9A6658C139}" type="datetimeFigureOut">
              <a:rPr lang="en-US" smtClean="0"/>
              <a:t>4/18/2023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3AEC2-2734-43D6-9CD8-4C2326C946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766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ECF2A-A934-48EF-A7BF-BD9A6658C139}" type="datetimeFigureOut">
              <a:rPr lang="en-US" smtClean="0"/>
              <a:t>4/18/2023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3AEC2-2734-43D6-9CD8-4C2326C946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268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ECF2A-A934-48EF-A7BF-BD9A6658C139}" type="datetimeFigureOut">
              <a:rPr lang="en-US" smtClean="0"/>
              <a:t>4/18/2023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3AEC2-2734-43D6-9CD8-4C2326C946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5795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ECF2A-A934-48EF-A7BF-BD9A6658C139}" type="datetimeFigureOut">
              <a:rPr lang="en-US" smtClean="0"/>
              <a:t>4/18/2023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3AEC2-2734-43D6-9CD8-4C2326C946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413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589879"/>
            <a:ext cx="9590550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ECF2A-A934-48EF-A7BF-BD9A6658C139}" type="datetimeFigureOut">
              <a:rPr lang="en-US" smtClean="0"/>
              <a:t>4/18/2023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3AEC2-2734-43D6-9CD8-4C2326C946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9319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058750"/>
          </a:xfrm>
        </p:spPr>
        <p:txBody>
          <a:bodyPr anchor="t">
            <a:normAutofit/>
          </a:bodyPr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892" y="1732449"/>
            <a:ext cx="5064665" cy="4058751"/>
          </a:xfrm>
        </p:spPr>
        <p:txBody>
          <a:bodyPr anchor="t">
            <a:normAutofit/>
          </a:bodyPr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ECF2A-A934-48EF-A7BF-BD9A6658C139}" type="datetimeFigureOut">
              <a:rPr lang="en-US" smtClean="0"/>
              <a:t>4/18/2023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3AEC2-2734-43D6-9CD8-4C2326C946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377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89072" cy="4148769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485" y="1734506"/>
            <a:ext cx="5089072" cy="4148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72" y="1835254"/>
            <a:ext cx="4876344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72" y="2380137"/>
            <a:ext cx="4876344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4967" y="1835254"/>
            <a:ext cx="4895330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4967" y="2380137"/>
            <a:ext cx="4895330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ECF2A-A934-48EF-A7BF-BD9A6658C139}" type="datetimeFigureOut">
              <a:rPr lang="en-US" smtClean="0"/>
              <a:t>4/18/2023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3AEC2-2734-43D6-9CD8-4C2326C946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4870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ECF2A-A934-48EF-A7BF-BD9A6658C139}" type="datetimeFigureOut">
              <a:rPr lang="en-US" smtClean="0"/>
              <a:t>4/18/2023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3AEC2-2734-43D6-9CD8-4C2326C946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0275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ECF2A-A934-48EF-A7BF-BD9A6658C139}" type="datetimeFigureOut">
              <a:rPr lang="en-US" smtClean="0"/>
              <a:t>4/18/2023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3AEC2-2734-43D6-9CD8-4C2326C946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4406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181600"/>
          </a:xfrm>
        </p:spPr>
        <p:txBody>
          <a:bodyPr>
            <a:normAutofit/>
          </a:bodyPr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1518"/>
            <a:ext cx="3706889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ECF2A-A934-48EF-A7BF-BD9A6658C139}" type="datetimeFigureOut">
              <a:rPr lang="en-US" smtClean="0"/>
              <a:t>4/18/2023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3AEC2-2734-43D6-9CD8-4C2326C946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141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923"/>
            <a:ext cx="5934949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9261"/>
            <a:ext cx="5934949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ECF2A-A934-48EF-A7BF-BD9A6658C139}" type="datetimeFigureOut">
              <a:rPr lang="en-US" smtClean="0"/>
              <a:t>4/18/2023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3AEC2-2734-43D6-9CD8-4C2326C946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2760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1732449"/>
            <a:ext cx="1035376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A31ECF2A-A934-48EF-A7BF-BD9A6658C139}" type="datetimeFigureOut">
              <a:rPr lang="en-US" smtClean="0"/>
              <a:t>4/18/2023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63E3AEC2-2734-43D6-9CD8-4C2326C946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763453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  <p:sldLayoutId id="2147483743" r:id="rId12"/>
    <p:sldLayoutId id="2147483744" r:id="rId13"/>
    <p:sldLayoutId id="2147483745" r:id="rId14"/>
    <p:sldLayoutId id="2147483746" r:id="rId15"/>
    <p:sldLayoutId id="2147483747" r:id="rId16"/>
    <p:sldLayoutId id="2147483748" r:id="rId1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951" y="1261872"/>
            <a:ext cx="4708722" cy="2167128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>
            <a:off x="1038951" y="540327"/>
            <a:ext cx="4708722" cy="47105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6123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627958" y="924880"/>
            <a:ext cx="1068799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 odpowiedzi na </a:t>
            </a:r>
            <a:r>
              <a:rPr lang="pl-PL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terror Żydzi chwycili za broń. 19 kwietnia 1943 r. stawili zbrojny opór okupantowi. </a:t>
            </a:r>
          </a:p>
          <a:p>
            <a:r>
              <a:rPr lang="pl-PL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Bezpośrednią przyczyną wybuchu powstania w getcie była zapowiedź jego likwidacji </a:t>
            </a:r>
          </a:p>
          <a:p>
            <a:r>
              <a:rPr lang="pl-PL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 wywiezienia mieszkańców do obozu zagłady w Treblince.</a:t>
            </a:r>
            <a:endParaRPr lang="pl-PL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4283" y="2071851"/>
            <a:ext cx="6209062" cy="4462763"/>
          </a:xfrm>
          <a:prstGeom prst="rect">
            <a:avLst/>
          </a:prstGeom>
        </p:spPr>
      </p:pic>
      <p:sp>
        <p:nvSpPr>
          <p:cNvPr id="6" name="pole tekstowe 5"/>
          <p:cNvSpPr txBox="1"/>
          <p:nvPr/>
        </p:nvSpPr>
        <p:spPr>
          <a:xfrm>
            <a:off x="2162253" y="208797"/>
            <a:ext cx="79731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Wybuch Powstania w getcie warszawskim</a:t>
            </a:r>
            <a:endParaRPr lang="pl-PL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4472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4895159" y="463963"/>
            <a:ext cx="493046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Powstańcy nie mieli żadnych szans.                    Byli słabo uzbrojeni, wygłodzeni i osłabieni. </a:t>
            </a:r>
          </a:p>
          <a:p>
            <a:pPr algn="ctr"/>
            <a:r>
              <a:rPr lang="pl-PL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Przeciwko nim wysłano uzbrojoną armię, wozy pancerne, czołgi, miotacze płomieni...</a:t>
            </a:r>
            <a:endParaRPr lang="pl-PL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379" y="162880"/>
            <a:ext cx="4564987" cy="6456556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6721" y="2047436"/>
            <a:ext cx="6448661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5596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167266" y="148012"/>
            <a:ext cx="1169763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Mimo świadomości przegranej, podjęli heroiczną walkę. Powstańcy bronili się przez kilka tygodni. Powstanie upadło 16 maja 1943 r. – tego dnia Niemcy </a:t>
            </a:r>
            <a:r>
              <a:rPr lang="pl-PL" dirty="0" smtClean="0"/>
              <a:t>wysadzili </a:t>
            </a:r>
            <a:r>
              <a:rPr lang="pl-PL" dirty="0"/>
              <a:t>Wielką Synagogę </a:t>
            </a:r>
            <a:r>
              <a:rPr lang="pl-PL" dirty="0" smtClean="0"/>
              <a:t>– miejsce modlitwy Żydów.</a:t>
            </a:r>
            <a:endParaRPr lang="pl-PL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Prostokąt 2"/>
          <p:cNvSpPr/>
          <p:nvPr/>
        </p:nvSpPr>
        <p:spPr>
          <a:xfrm>
            <a:off x="167266" y="5229250"/>
            <a:ext cx="11697631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Upadek Powstania oznaczał ostateczny koniec getta. </a:t>
            </a:r>
            <a:r>
              <a:rPr lang="pl-PL" dirty="0"/>
              <a:t>Większość </a:t>
            </a:r>
            <a:r>
              <a:rPr lang="pl-PL" dirty="0" smtClean="0"/>
              <a:t>zabudowy </a:t>
            </a:r>
            <a:r>
              <a:rPr lang="pl-PL" dirty="0"/>
              <a:t>wysadzono w powietrze lub spalono, a cały teren zrównano z ziemią. </a:t>
            </a:r>
            <a:r>
              <a:rPr lang="pl-PL" dirty="0" smtClean="0"/>
              <a:t>W </a:t>
            </a:r>
            <a:r>
              <a:rPr lang="pl-PL" dirty="0"/>
              <a:t>getcie warszawskim podczas powstania przebywało ok. 56 tys. Żydów. Blisko 7 tys. z nich Niemcy zamordowali na miejscu, a niemal 7 tys. wywieziono do obozu zagłady w Treblince. Z kolei ok 6 tys. Żydów zginęło w trakcie walk. Niemal 36 tys. pozostałych wywieziono do obozów pracy i koncentracyjnych na terenie Generalnego </a:t>
            </a:r>
            <a:r>
              <a:rPr lang="pl-PL" dirty="0" smtClean="0"/>
              <a:t>Gubernatorstwa (tak w czasie wojny nazywano Polskę).</a:t>
            </a:r>
            <a:endParaRPr lang="pl-PL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3739" y="1009582"/>
            <a:ext cx="6244683" cy="4065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609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4099932" y="312235"/>
            <a:ext cx="39921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UPAMIĘTNIENIE</a:t>
            </a:r>
            <a:endParaRPr lang="pl-PL" sz="3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98" r="3119"/>
          <a:stretch/>
        </p:blipFill>
        <p:spPr>
          <a:xfrm>
            <a:off x="2956932" y="897010"/>
            <a:ext cx="6278136" cy="4762500"/>
          </a:xfrm>
          <a:prstGeom prst="rect">
            <a:avLst/>
          </a:prstGeom>
        </p:spPr>
      </p:pic>
      <p:sp>
        <p:nvSpPr>
          <p:cNvPr id="6" name="pole tekstowe 5"/>
          <p:cNvSpPr txBox="1"/>
          <p:nvPr/>
        </p:nvSpPr>
        <p:spPr>
          <a:xfrm>
            <a:off x="2678151" y="5982675"/>
            <a:ext cx="68356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Pomnik Bohaterów Getta w Warszawie</a:t>
            </a:r>
            <a:endParaRPr lang="pl-PL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9981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5531005" y="1624714"/>
            <a:ext cx="618102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Centralną część pomnika stanowi </a:t>
            </a:r>
            <a:r>
              <a:rPr lang="pl-PL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płaskorzeźba, </a:t>
            </a:r>
          </a:p>
          <a:p>
            <a:pPr algn="ctr"/>
            <a:r>
              <a:rPr lang="pl-PL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która </a:t>
            </a:r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przedstawia grupę żydowskich bojowców. </a:t>
            </a:r>
            <a:endParaRPr lang="pl-PL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pl-PL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Płaskorzeźba </a:t>
            </a:r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nosi tytuł </a:t>
            </a:r>
            <a:r>
              <a:rPr lang="pl-PL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„Walka” </a:t>
            </a:r>
          </a:p>
          <a:p>
            <a:pPr algn="ctr"/>
            <a:r>
              <a:rPr lang="pl-PL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symbolizuje bohaterski zryw w kwietniu 1943. </a:t>
            </a:r>
            <a:endParaRPr lang="pl-PL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pl-PL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Powstańcy, </a:t>
            </a:r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 pełnych ekspresji </a:t>
            </a:r>
            <a:r>
              <a:rPr lang="pl-PL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pozach, </a:t>
            </a:r>
          </a:p>
          <a:p>
            <a:pPr algn="ctr"/>
            <a:r>
              <a:rPr lang="pl-PL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trzymają </a:t>
            </a:r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 dłoniach butelki z benzyną, pistolety i granaty. </a:t>
            </a:r>
            <a:endParaRPr lang="pl-PL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pl-PL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Młoda </a:t>
            </a:r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kobieta trzyma na ręku dziecko. </a:t>
            </a:r>
            <a:endParaRPr lang="pl-PL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pl-PL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Grupę </a:t>
            </a:r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otaczają płomienie symbolizujące </a:t>
            </a:r>
            <a:endParaRPr lang="pl-PL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pl-PL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podpalone </a:t>
            </a:r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przez Niemców getto.</a:t>
            </a:r>
          </a:p>
          <a:p>
            <a:endParaRPr lang="pl-PL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07" y="144966"/>
            <a:ext cx="4913198" cy="6550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244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0" y="5707632"/>
            <a:ext cx="1208792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Druga </a:t>
            </a:r>
            <a:r>
              <a:rPr lang="pl-PL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płaskorzeźba przedstawia </a:t>
            </a:r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cierpienia </a:t>
            </a:r>
            <a:r>
              <a:rPr lang="pl-PL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męczeństwo żydowskich kobiet, dzieci i starców </a:t>
            </a:r>
            <a:r>
              <a:rPr lang="pl-PL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pędzonych </a:t>
            </a:r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 śmierć. Płaskorzeźba nosi tytuł </a:t>
            </a:r>
            <a:r>
              <a:rPr lang="pl-PL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„Pochód </a:t>
            </a:r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 </a:t>
            </a:r>
            <a:r>
              <a:rPr lang="pl-PL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zagładę”. </a:t>
            </a:r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 jej prawym górnym narożu widoczne są </a:t>
            </a:r>
            <a:r>
              <a:rPr lang="pl-PL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charakterystyczne </a:t>
            </a:r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niemieckie hełmy, wskazujące sprawców zbrodni.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1866" y="258221"/>
            <a:ext cx="9088269" cy="5449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7360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2678151" y="5982675"/>
            <a:ext cx="68356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Muzeum Historii Żydów Polskich</a:t>
            </a:r>
            <a:endParaRPr lang="pl-PL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252"/>
          <a:stretch/>
        </p:blipFill>
        <p:spPr>
          <a:xfrm>
            <a:off x="1524000" y="490653"/>
            <a:ext cx="9144000" cy="5263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608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249042" y="1228161"/>
            <a:ext cx="1161585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 smtClean="0"/>
              <a:t>Zapoczątkował ją Marek Edelman - </a:t>
            </a:r>
            <a:r>
              <a:rPr lang="pl-PL" dirty="0"/>
              <a:t>bohater i ostatni przywódca Żydowskiej Organizacji </a:t>
            </a:r>
            <a:r>
              <a:rPr lang="pl-PL" dirty="0" smtClean="0"/>
              <a:t>Bojowej (która rozpoczęła powstanie w getcie warszawskim). </a:t>
            </a:r>
            <a:r>
              <a:rPr lang="pl-PL" dirty="0"/>
              <a:t>Co roku, 19 </a:t>
            </a:r>
            <a:r>
              <a:rPr lang="pl-PL" dirty="0" smtClean="0"/>
              <a:t>kwietnia, </a:t>
            </a:r>
            <a:r>
              <a:rPr lang="pl-PL" dirty="0"/>
              <a:t>w rocznicę </a:t>
            </a:r>
            <a:r>
              <a:rPr lang="pl-PL" dirty="0" smtClean="0"/>
              <a:t>wybuchu powstania, </a:t>
            </a:r>
            <a:r>
              <a:rPr lang="pl-PL" dirty="0"/>
              <a:t>składał on bukiet z </a:t>
            </a:r>
            <a:r>
              <a:rPr lang="pl-PL" dirty="0" smtClean="0"/>
              <a:t>żonkili  (kwiatów kwitnących w kwietniu) pod </a:t>
            </a:r>
            <a:r>
              <a:rPr lang="pl-PL" dirty="0"/>
              <a:t>Pomnikiem Bohaterów Getta na Muranowie. Wraz z nim przychodziło coraz więcej osób z żółtymi kwiatami. To właśnie dlatego żonkile </a:t>
            </a:r>
            <a:r>
              <a:rPr lang="pl-PL" dirty="0" smtClean="0"/>
              <a:t>każdego roku w dniu 19 kwietnia, rozdawane </a:t>
            </a:r>
            <a:r>
              <a:rPr lang="pl-PL" dirty="0"/>
              <a:t>są przez tysiące wolontariuszy na ulicach, stając się symbolem zbiorowej </a:t>
            </a:r>
            <a:r>
              <a:rPr lang="pl-PL" dirty="0" smtClean="0"/>
              <a:t>pamięci o bohaterach Powstania z 1943 r. </a:t>
            </a:r>
            <a:endParaRPr lang="pl-PL" dirty="0"/>
          </a:p>
        </p:txBody>
      </p:sp>
      <p:sp>
        <p:nvSpPr>
          <p:cNvPr id="4" name="Prostokąt 3"/>
          <p:cNvSpPr/>
          <p:nvPr/>
        </p:nvSpPr>
        <p:spPr>
          <a:xfrm>
            <a:off x="2345473" y="443469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pl-PL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AKCJA </a:t>
            </a:r>
            <a:r>
              <a:rPr lang="pl-PL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ŻONKILE</a:t>
            </a:r>
            <a:endParaRPr lang="pl-PL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9235" y="2905407"/>
            <a:ext cx="2549447" cy="3634318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92" r="13980"/>
          <a:stretch/>
        </p:blipFill>
        <p:spPr>
          <a:xfrm>
            <a:off x="5393473" y="2905407"/>
            <a:ext cx="4415883" cy="3676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220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849398" cy="6858000"/>
          </a:xfrm>
          <a:prstGeom prst="rect">
            <a:avLst/>
          </a:prstGeom>
        </p:spPr>
      </p:pic>
      <p:sp>
        <p:nvSpPr>
          <p:cNvPr id="4" name="pole tekstowe 3"/>
          <p:cNvSpPr txBox="1"/>
          <p:nvPr/>
        </p:nvSpPr>
        <p:spPr>
          <a:xfrm>
            <a:off x="5491442" y="612867"/>
            <a:ext cx="549755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Dziś, w 80 rocznicę wybuchu powstania w getcie warszawskim, również my uczcimy bohaterstwo Powstańców, przypinając do ubrania żółty żonkil.</a:t>
            </a:r>
            <a:endParaRPr lang="pl-PL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pole tekstowe 4"/>
          <p:cNvSpPr txBox="1"/>
          <p:nvPr/>
        </p:nvSpPr>
        <p:spPr>
          <a:xfrm>
            <a:off x="8120389" y="5703849"/>
            <a:ext cx="39317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600" b="1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PAMIĘTAMY</a:t>
            </a:r>
            <a:r>
              <a:rPr lang="pl-PL" sz="3200" b="1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!</a:t>
            </a:r>
            <a:endParaRPr lang="pl-PL" sz="3200" b="1" dirty="0">
              <a:solidFill>
                <a:srgbClr val="FFFF00"/>
              </a:solidFill>
              <a:latin typeface="Arial Black" panose="020B0A04020102020204" pitchFamily="34" charset="0"/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1442" y="2171554"/>
            <a:ext cx="5777394" cy="3134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445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/>
          <p:cNvSpPr txBox="1"/>
          <p:nvPr/>
        </p:nvSpPr>
        <p:spPr>
          <a:xfrm>
            <a:off x="442331" y="5114691"/>
            <a:ext cx="50403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600" dirty="0" smtClean="0">
                <a:latin typeface="Arial Black" panose="020B0A04020102020204" pitchFamily="34" charset="0"/>
              </a:rPr>
              <a:t>19 kwietnia 1943 r.</a:t>
            </a:r>
            <a:endParaRPr lang="pl-PL" sz="3600" dirty="0">
              <a:latin typeface="Arial Black" panose="020B0A04020102020204" pitchFamily="34" charset="0"/>
            </a:endParaRPr>
          </a:p>
        </p:txBody>
      </p:sp>
      <p:sp>
        <p:nvSpPr>
          <p:cNvPr id="4" name="pole tekstowe 3"/>
          <p:cNvSpPr txBox="1"/>
          <p:nvPr/>
        </p:nvSpPr>
        <p:spPr>
          <a:xfrm>
            <a:off x="6564351" y="5114691"/>
            <a:ext cx="50403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600" dirty="0" smtClean="0">
                <a:latin typeface="Arial Black" panose="020B0A04020102020204" pitchFamily="34" charset="0"/>
              </a:rPr>
              <a:t>19 kwietnia 2023 r.</a:t>
            </a:r>
            <a:endParaRPr lang="pl-PL" sz="3600" dirty="0">
              <a:latin typeface="Arial Black" panose="020B0A04020102020204" pitchFamily="34" charset="0"/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098" y="302499"/>
            <a:ext cx="10058400" cy="3741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980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211873" y="267629"/>
            <a:ext cx="11318487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Żydzi</a:t>
            </a:r>
            <a:r>
              <a:rPr lang="pl-PL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ludność polska narodowości żydowskiej wyznająca judaizm. W czasach II wojny światowej nie istniało państwo Izrael, dlatego Żydzi zamieszkiwali w różnych państwach Europy, m. in. w Polsce.</a:t>
            </a:r>
            <a:endParaRPr lang="pl-PL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8089" y="3829024"/>
            <a:ext cx="4262271" cy="2840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275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1159727" y="356840"/>
            <a:ext cx="90324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600" dirty="0" smtClean="0"/>
              <a:t>Sytuacja Żydów podczas II wojny światowej</a:t>
            </a:r>
            <a:endParaRPr lang="pl-PL" sz="3600" dirty="0"/>
          </a:p>
        </p:txBody>
      </p:sp>
      <p:sp>
        <p:nvSpPr>
          <p:cNvPr id="3" name="pole tekstowe 2"/>
          <p:cNvSpPr txBox="1"/>
          <p:nvPr/>
        </p:nvSpPr>
        <p:spPr>
          <a:xfrm>
            <a:off x="591012" y="1290418"/>
            <a:ext cx="112961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 mocy prawa stanowionego przez  niemieckich okupantów Żydzi zostali pozbawieni wszelkich praw, byli poddawani represjom, prześladowaniom,  torturom.</a:t>
            </a:r>
          </a:p>
          <a:p>
            <a:r>
              <a:rPr lang="pl-PL" dirty="0" smtClean="0"/>
              <a:t> </a:t>
            </a:r>
            <a:endParaRPr lang="pl-PL" dirty="0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296" y="2685661"/>
            <a:ext cx="5168730" cy="3672519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2757" y="2765164"/>
            <a:ext cx="6176661" cy="3479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988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193287" y="3249689"/>
            <a:ext cx="499203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Widomym znakiem upokorzenia Żydów </a:t>
            </a:r>
          </a:p>
          <a:p>
            <a:r>
              <a:rPr lang="pl-PL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był nakaz </a:t>
            </a:r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noszenia na ubraniach łat lub opasek </a:t>
            </a:r>
            <a:endParaRPr lang="pl-PL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l-PL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 </a:t>
            </a:r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gwiazdą </a:t>
            </a:r>
            <a:r>
              <a:rPr lang="pl-PL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Dawida. </a:t>
            </a:r>
            <a:endParaRPr lang="pl-P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Prostokąt 2"/>
          <p:cNvSpPr/>
          <p:nvPr/>
        </p:nvSpPr>
        <p:spPr>
          <a:xfrm>
            <a:off x="5328438" y="625580"/>
            <a:ext cx="66673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Byli </a:t>
            </a:r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publicznie </a:t>
            </a:r>
            <a:r>
              <a:rPr lang="pl-PL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upokarzani, kierowani </a:t>
            </a:r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 pracy przymusowej, </a:t>
            </a:r>
            <a:endParaRPr lang="pl-PL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l-PL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pozbawiani własności, wyrzucani ze swoich domów, zabijani. </a:t>
            </a:r>
            <a:endParaRPr lang="pl-PL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287" y="179530"/>
            <a:ext cx="4862490" cy="2559205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579"/>
          <a:stretch/>
        </p:blipFill>
        <p:spPr>
          <a:xfrm>
            <a:off x="5185317" y="1741943"/>
            <a:ext cx="6810493" cy="4603101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33" b="24027"/>
          <a:stretch/>
        </p:blipFill>
        <p:spPr>
          <a:xfrm>
            <a:off x="455366" y="4388450"/>
            <a:ext cx="4416893" cy="1956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171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/>
          <p:cNvSpPr txBox="1"/>
          <p:nvPr/>
        </p:nvSpPr>
        <p:spPr>
          <a:xfrm>
            <a:off x="163551" y="211873"/>
            <a:ext cx="1183516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Getto – </a:t>
            </a:r>
            <a:r>
              <a:rPr lang="pl-PL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wydzielona część miasta, do której przymusowo przesiedlano Żydów. Było otoczone wysokim murem i drutem kolczastym. Porządku pilnowali uzbrojeni żołnierze niemieccy.</a:t>
            </a:r>
            <a:endParaRPr lang="pl-PL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931"/>
          <a:stretch/>
        </p:blipFill>
        <p:spPr>
          <a:xfrm>
            <a:off x="252760" y="1984916"/>
            <a:ext cx="6107532" cy="3300761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7708" y="2366232"/>
            <a:ext cx="5531004" cy="4044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754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449764" y="369100"/>
            <a:ext cx="1112520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Ludność żydowska była odizolowana od Polaków. Nie można było opuszczać terenu getta, a Polacy mieli zakaz wchodzenia tam.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764" y="1376246"/>
            <a:ext cx="5262228" cy="3578315"/>
          </a:xfrm>
          <a:prstGeom prst="rect">
            <a:avLst/>
          </a:prstGeom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5348" y="1376246"/>
            <a:ext cx="5617769" cy="3578315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>
            <a:off x="449763" y="5324927"/>
            <a:ext cx="1112520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 tzw. dzielnicy żydowskiej panowały straszne warunki: głód, choroby, brud, przeludnienie. Niemcy zabijali ludzi z byle powodu, często dla rozrywki.</a:t>
            </a:r>
            <a:endParaRPr lang="pl-PL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5778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557560" y="278879"/>
            <a:ext cx="1064941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 </a:t>
            </a:r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wyjście z getta, ukrywanie się po tzw. aryjskiej </a:t>
            </a:r>
            <a:r>
              <a:rPr lang="pl-PL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(polskiej) stronie, groziła kara śmierci. </a:t>
            </a:r>
            <a:endParaRPr lang="pl-PL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Prostokąt 2"/>
          <p:cNvSpPr/>
          <p:nvPr/>
        </p:nvSpPr>
        <p:spPr>
          <a:xfrm>
            <a:off x="239751" y="5828876"/>
            <a:ext cx="1145787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Również Polakom za udzielanie </a:t>
            </a:r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Żydom pomocy – schronienia lub choćby doraźnego wsparcia – </a:t>
            </a:r>
            <a:endParaRPr lang="pl-PL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l-PL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groziły </a:t>
            </a:r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surowe kary, nawet śmierci.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423"/>
          <a:stretch/>
        </p:blipFill>
        <p:spPr>
          <a:xfrm>
            <a:off x="1221058" y="1015378"/>
            <a:ext cx="3327059" cy="4150245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38" r="6952"/>
          <a:stretch/>
        </p:blipFill>
        <p:spPr>
          <a:xfrm>
            <a:off x="5452947" y="1454371"/>
            <a:ext cx="5218772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6395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557560" y="278879"/>
            <a:ext cx="1064941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 czasem rozpoczęto </a:t>
            </a:r>
            <a:r>
              <a:rPr lang="pl-PL" sz="2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likwidację getta, </a:t>
            </a:r>
            <a:r>
              <a:rPr lang="pl-PL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ludność umieszczano w obozach zagłady, gdzie ginęli z głodu, chorób i wycieńczenia nadludzką pracą. Niemcom przyświecał jeden cel: zgładzić naród żydowski. </a:t>
            </a:r>
            <a:endParaRPr lang="pl-PL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353" y="1461622"/>
            <a:ext cx="5457914" cy="4035929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698"/>
          <a:stretch/>
        </p:blipFill>
        <p:spPr>
          <a:xfrm>
            <a:off x="5971942" y="1461622"/>
            <a:ext cx="5859502" cy="4035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809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Łupek">
  <a:themeElements>
    <a:clrScheme name="Łupek">
      <a:dk1>
        <a:sysClr val="windowText" lastClr="000000"/>
      </a:dk1>
      <a:lt1>
        <a:sysClr val="window" lastClr="FFFFFF"/>
      </a:lt1>
      <a:dk2>
        <a:srgbClr val="212123"/>
      </a:dk2>
      <a:lt2>
        <a:srgbClr val="DADADA"/>
      </a:lt2>
      <a:accent1>
        <a:srgbClr val="BC451B"/>
      </a:accent1>
      <a:accent2>
        <a:srgbClr val="D3BA68"/>
      </a:accent2>
      <a:accent3>
        <a:srgbClr val="BB8640"/>
      </a:accent3>
      <a:accent4>
        <a:srgbClr val="AD9277"/>
      </a:accent4>
      <a:accent5>
        <a:srgbClr val="A55A43"/>
      </a:accent5>
      <a:accent6>
        <a:srgbClr val="AD9D7B"/>
      </a:accent6>
      <a:hlink>
        <a:srgbClr val="E98052"/>
      </a:hlink>
      <a:folHlink>
        <a:srgbClr val="F4B69B"/>
      </a:folHlink>
    </a:clrScheme>
    <a:fontScheme name="Łupek">
      <a:maj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Łupek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TM04033929[[fn=Łupek]]</Template>
  <TotalTime>171</TotalTime>
  <Words>652</Words>
  <Application>Microsoft Office PowerPoint</Application>
  <PresentationFormat>Panoramiczny</PresentationFormat>
  <Paragraphs>43</Paragraphs>
  <Slides>18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18</vt:i4>
      </vt:variant>
    </vt:vector>
  </HeadingPairs>
  <TitlesOfParts>
    <vt:vector size="24" baseType="lpstr">
      <vt:lpstr>Arial Black</vt:lpstr>
      <vt:lpstr>Calisto MT</vt:lpstr>
      <vt:lpstr>Times New Roman</vt:lpstr>
      <vt:lpstr>Trebuchet MS</vt:lpstr>
      <vt:lpstr>Wingdings 2</vt:lpstr>
      <vt:lpstr>Łupek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Katarzyna Dalke</dc:creator>
  <cp:lastModifiedBy>Asus</cp:lastModifiedBy>
  <cp:revision>19</cp:revision>
  <dcterms:created xsi:type="dcterms:W3CDTF">2021-04-19T06:14:25Z</dcterms:created>
  <dcterms:modified xsi:type="dcterms:W3CDTF">2023-04-18T05:39:08Z</dcterms:modified>
</cp:coreProperties>
</file>