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7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38096-C090-4295-9A21-2BD0325582EB}" v="8" dt="2021-04-19T06:24:4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Dalke" userId="b6495931c6ae760e" providerId="LiveId" clId="{B3438096-C090-4295-9A21-2BD0325582EB}"/>
    <pc:docChg chg="undo custSel addSld modSld sldOrd">
      <pc:chgData name="Katarzyna Dalke" userId="b6495931c6ae760e" providerId="LiveId" clId="{B3438096-C090-4295-9A21-2BD0325582EB}" dt="2021-04-19T06:26:00.892" v="430" actId="1076"/>
      <pc:docMkLst>
        <pc:docMk/>
      </pc:docMkLst>
      <pc:sldChg chg="addSp modSp new mod">
        <pc:chgData name="Katarzyna Dalke" userId="b6495931c6ae760e" providerId="LiveId" clId="{B3438096-C090-4295-9A21-2BD0325582EB}" dt="2021-04-19T06:14:55.522" v="5" actId="14100"/>
        <pc:sldMkLst>
          <pc:docMk/>
          <pc:sldMk cId="1270099216" sldId="256"/>
        </pc:sldMkLst>
        <pc:picChg chg="add mod">
          <ac:chgData name="Katarzyna Dalke" userId="b6495931c6ae760e" providerId="LiveId" clId="{B3438096-C090-4295-9A21-2BD0325582EB}" dt="2021-04-19T06:14:55.522" v="5" actId="14100"/>
          <ac:picMkLst>
            <pc:docMk/>
            <pc:sldMk cId="1270099216" sldId="256"/>
            <ac:picMk id="2" creationId="{39444CB1-E264-423E-8021-8F6AEB7EA3CB}"/>
          </ac:picMkLst>
        </pc:picChg>
      </pc:sldChg>
      <pc:sldChg chg="addSp delSp modSp new mod">
        <pc:chgData name="Katarzyna Dalke" userId="b6495931c6ae760e" providerId="LiveId" clId="{B3438096-C090-4295-9A21-2BD0325582EB}" dt="2021-04-19T06:18:56.322" v="243" actId="20577"/>
        <pc:sldMkLst>
          <pc:docMk/>
          <pc:sldMk cId="3454820793" sldId="257"/>
        </pc:sldMkLst>
        <pc:spChg chg="add del mod">
          <ac:chgData name="Katarzyna Dalke" userId="b6495931c6ae760e" providerId="LiveId" clId="{B3438096-C090-4295-9A21-2BD0325582EB}" dt="2021-04-19T06:15:41.981" v="10"/>
          <ac:spMkLst>
            <pc:docMk/>
            <pc:sldMk cId="3454820793" sldId="257"/>
            <ac:spMk id="2" creationId="{9B9C9922-DFAF-456B-8327-6BC50857AFFE}"/>
          </ac:spMkLst>
        </pc:spChg>
        <pc:spChg chg="add del mod">
          <ac:chgData name="Katarzyna Dalke" userId="b6495931c6ae760e" providerId="LiveId" clId="{B3438096-C090-4295-9A21-2BD0325582EB}" dt="2021-04-19T06:17:35.818" v="99" actId="478"/>
          <ac:spMkLst>
            <pc:docMk/>
            <pc:sldMk cId="3454820793" sldId="257"/>
            <ac:spMk id="3" creationId="{C8C2DC49-653B-4CE2-BB89-0933641ADCA5}"/>
          </ac:spMkLst>
        </pc:spChg>
        <pc:spChg chg="add mod">
          <ac:chgData name="Katarzyna Dalke" userId="b6495931c6ae760e" providerId="LiveId" clId="{B3438096-C090-4295-9A21-2BD0325582EB}" dt="2021-04-19T06:18:56.322" v="243" actId="20577"/>
          <ac:spMkLst>
            <pc:docMk/>
            <pc:sldMk cId="3454820793" sldId="257"/>
            <ac:spMk id="4" creationId="{2E29F822-490E-49C8-85A4-28AD47A817A2}"/>
          </ac:spMkLst>
        </pc:spChg>
      </pc:sldChg>
      <pc:sldChg chg="addSp delSp modSp new mod ord setBg setClrOvrMap">
        <pc:chgData name="Katarzyna Dalke" userId="b6495931c6ae760e" providerId="LiveId" clId="{B3438096-C090-4295-9A21-2BD0325582EB}" dt="2021-04-19T06:24:30.523" v="408"/>
        <pc:sldMkLst>
          <pc:docMk/>
          <pc:sldMk cId="2068226819" sldId="258"/>
        </pc:sldMkLst>
        <pc:spChg chg="add">
          <ac:chgData name="Katarzyna Dalke" userId="b6495931c6ae760e" providerId="LiveId" clId="{B3438096-C090-4295-9A21-2BD0325582EB}" dt="2021-04-19T06:16:01.999" v="17" actId="26606"/>
          <ac:spMkLst>
            <pc:docMk/>
            <pc:sldMk cId="2068226819" sldId="258"/>
            <ac:spMk id="4" creationId="{42A4FC2C-047E-45A5-965D-8E1E3BF09BC6}"/>
          </ac:spMkLst>
        </pc:spChg>
        <pc:spChg chg="add del">
          <ac:chgData name="Katarzyna Dalke" userId="b6495931c6ae760e" providerId="LiveId" clId="{B3438096-C090-4295-9A21-2BD0325582EB}" dt="2021-04-19T06:15:55.676" v="14" actId="26606"/>
          <ac:spMkLst>
            <pc:docMk/>
            <pc:sldMk cId="2068226819" sldId="258"/>
            <ac:spMk id="7" creationId="{B670DBD5-770C-4383-9F54-5B86E86BD5BB}"/>
          </ac:spMkLst>
        </pc:spChg>
        <pc:picChg chg="add mod">
          <ac:chgData name="Katarzyna Dalke" userId="b6495931c6ae760e" providerId="LiveId" clId="{B3438096-C090-4295-9A21-2BD0325582EB}" dt="2021-04-19T06:16:01.999" v="17" actId="26606"/>
          <ac:picMkLst>
            <pc:docMk/>
            <pc:sldMk cId="2068226819" sldId="258"/>
            <ac:picMk id="2" creationId="{48F50D59-14DD-4480-BCCC-0113CD1E205B}"/>
          </ac:picMkLst>
        </pc:picChg>
      </pc:sldChg>
      <pc:sldChg chg="addSp modSp new mod">
        <pc:chgData name="Katarzyna Dalke" userId="b6495931c6ae760e" providerId="LiveId" clId="{B3438096-C090-4295-9A21-2BD0325582EB}" dt="2021-04-19T06:21:14.181" v="400" actId="20577"/>
        <pc:sldMkLst>
          <pc:docMk/>
          <pc:sldMk cId="3269138384" sldId="259"/>
        </pc:sldMkLst>
        <pc:spChg chg="add mod">
          <ac:chgData name="Katarzyna Dalke" userId="b6495931c6ae760e" providerId="LiveId" clId="{B3438096-C090-4295-9A21-2BD0325582EB}" dt="2021-04-19T06:21:14.181" v="400" actId="20577"/>
          <ac:spMkLst>
            <pc:docMk/>
            <pc:sldMk cId="3269138384" sldId="259"/>
            <ac:spMk id="3" creationId="{9BE06357-09BF-4677-8072-ABAF871C0AB6}"/>
          </ac:spMkLst>
        </pc:spChg>
      </pc:sldChg>
      <pc:sldChg chg="addSp modSp new mod setBg">
        <pc:chgData name="Katarzyna Dalke" userId="b6495931c6ae760e" providerId="LiveId" clId="{B3438096-C090-4295-9A21-2BD0325582EB}" dt="2021-04-19T06:22:25.658" v="403" actId="26606"/>
        <pc:sldMkLst>
          <pc:docMk/>
          <pc:sldMk cId="2853220448" sldId="260"/>
        </pc:sldMkLst>
        <pc:spChg chg="add">
          <ac:chgData name="Katarzyna Dalke" userId="b6495931c6ae760e" providerId="LiveId" clId="{B3438096-C090-4295-9A21-2BD0325582EB}" dt="2021-04-19T06:22:25.658" v="403" actId="26606"/>
          <ac:spMkLst>
            <pc:docMk/>
            <pc:sldMk cId="2853220448" sldId="260"/>
            <ac:spMk id="7" creationId="{42A4FC2C-047E-45A5-965D-8E1E3BF09BC6}"/>
          </ac:spMkLst>
        </pc:spChg>
        <pc:picChg chg="add mod">
          <ac:chgData name="Katarzyna Dalke" userId="b6495931c6ae760e" providerId="LiveId" clId="{B3438096-C090-4295-9A21-2BD0325582EB}" dt="2021-04-19T06:22:25.658" v="403" actId="26606"/>
          <ac:picMkLst>
            <pc:docMk/>
            <pc:sldMk cId="2853220448" sldId="260"/>
            <ac:picMk id="2" creationId="{35D0EDDC-1022-4BB6-AAD9-C72B71047A75}"/>
          </ac:picMkLst>
        </pc:picChg>
      </pc:sldChg>
      <pc:sldChg chg="addSp modSp new mod setBg">
        <pc:chgData name="Katarzyna Dalke" userId="b6495931c6ae760e" providerId="LiveId" clId="{B3438096-C090-4295-9A21-2BD0325582EB}" dt="2021-04-19T06:26:00.892" v="430" actId="1076"/>
        <pc:sldMkLst>
          <pc:docMk/>
          <pc:sldMk cId="2753014517" sldId="261"/>
        </pc:sldMkLst>
        <pc:spChg chg="add mod">
          <ac:chgData name="Katarzyna Dalke" userId="b6495931c6ae760e" providerId="LiveId" clId="{B3438096-C090-4295-9A21-2BD0325582EB}" dt="2021-04-19T06:26:00.892" v="430" actId="1076"/>
          <ac:spMkLst>
            <pc:docMk/>
            <pc:sldMk cId="2753014517" sldId="261"/>
            <ac:spMk id="3" creationId="{C77A2765-91E8-4CE4-B371-AD0AF4407C2E}"/>
          </ac:spMkLst>
        </pc:spChg>
        <pc:spChg chg="add">
          <ac:chgData name="Katarzyna Dalke" userId="b6495931c6ae760e" providerId="LiveId" clId="{B3438096-C090-4295-9A21-2BD0325582EB}" dt="2021-04-19T06:24:13.979" v="406" actId="26606"/>
          <ac:spMkLst>
            <pc:docMk/>
            <pc:sldMk cId="2753014517" sldId="261"/>
            <ac:spMk id="7" creationId="{42A4FC2C-047E-45A5-965D-8E1E3BF09BC6}"/>
          </ac:spMkLst>
        </pc:spChg>
        <pc:picChg chg="add mod">
          <ac:chgData name="Katarzyna Dalke" userId="b6495931c6ae760e" providerId="LiveId" clId="{B3438096-C090-4295-9A21-2BD0325582EB}" dt="2021-04-19T06:24:13.979" v="406" actId="26606"/>
          <ac:picMkLst>
            <pc:docMk/>
            <pc:sldMk cId="2753014517" sldId="261"/>
            <ac:picMk id="2" creationId="{9511C763-C34F-404B-8765-648630B22E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7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31ECF2A-A934-48EF-A7BF-BD9A6658C13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E3AEC2-2734-43D6-9CD8-4C2326C9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3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1" y="1261872"/>
            <a:ext cx="4708722" cy="216712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38951" y="540327"/>
            <a:ext cx="4708722" cy="471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7958" y="924880"/>
            <a:ext cx="10687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odpowiedzi 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 Żydzi chwycili za broń. 19 kwietnia 1943 r. stawili zbrojny opór okupantowi.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Bezpośrednią przyczyną wybuchu powstania w getcie była zapowiedź jego likwidacji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wywiezienia mieszkańców do obozu zagłady w Treblince.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3" y="2071851"/>
            <a:ext cx="6209062" cy="44627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62253" y="208797"/>
            <a:ext cx="797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Wybuch Powstania w getcie warszawskim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95159" y="463963"/>
            <a:ext cx="4930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Powstańcy nie mieli żadnych szans.                    Byli słabo uzbrojeni, wygłodzeni i osłabieni. 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Przeciwko nim wysłano uzbrojoną armię, wozy pancerne, czołgi, miotacze płomieni...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9" y="162880"/>
            <a:ext cx="4564987" cy="64565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21" y="2047436"/>
            <a:ext cx="64486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7266" y="148012"/>
            <a:ext cx="11697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Mimo świadomości przegranej, podjęli heroiczną walkę. Powstańcy bronili się przez kilka tygodni. Powstanie upadło 16 maja 1943 r. – tego dnia Niemcy </a:t>
            </a:r>
            <a:r>
              <a:rPr lang="pl-PL" dirty="0" smtClean="0"/>
              <a:t>wysadzili </a:t>
            </a:r>
            <a:r>
              <a:rPr lang="pl-PL" dirty="0"/>
              <a:t>Wielką Synagogę </a:t>
            </a:r>
            <a:r>
              <a:rPr lang="pl-PL" dirty="0" smtClean="0"/>
              <a:t>– miejsce modlitwy Żydów.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7266" y="5229250"/>
            <a:ext cx="11697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Upadek Powstania oznaczał ostateczny koniec getta. </a:t>
            </a:r>
            <a:r>
              <a:rPr lang="pl-PL" dirty="0"/>
              <a:t>Większość </a:t>
            </a:r>
            <a:r>
              <a:rPr lang="pl-PL" dirty="0" smtClean="0"/>
              <a:t>zabudowy </a:t>
            </a:r>
            <a:r>
              <a:rPr lang="pl-PL" dirty="0"/>
              <a:t>wysadzono w powietrze lub spalono, a cały teren zrównano z ziemią. </a:t>
            </a:r>
            <a:r>
              <a:rPr lang="pl-PL" dirty="0" smtClean="0"/>
              <a:t>W </a:t>
            </a:r>
            <a:r>
              <a:rPr lang="pl-PL" dirty="0"/>
              <a:t>getcie warszawskim podczas powstania przebywało ok. 56 tys. Żydów. Blisko 7 tys. z nich Niemcy zamordowali na miejscu, a niemal 7 tys. wywieziono do obozu zagłady w Treblince. Z kolei ok 6 tys. Żydów zginęło w trakcie walk. Niemal 36 tys. pozostałych wywieziono do obozów pracy i koncentracyjnych na terenie Generalnego </a:t>
            </a:r>
            <a:r>
              <a:rPr lang="pl-PL" dirty="0" smtClean="0"/>
              <a:t>Gubernatorstwa (tak w czasie wojny nazywano Polskę).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9" y="1009582"/>
            <a:ext cx="6244683" cy="40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99932" y="312235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UPAMIĘTNIENIE</a:t>
            </a:r>
            <a:endParaRPr lang="pl-PL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r="3119"/>
          <a:stretch/>
        </p:blipFill>
        <p:spPr>
          <a:xfrm>
            <a:off x="2956932" y="897010"/>
            <a:ext cx="6278136" cy="4762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78151" y="5982675"/>
            <a:ext cx="68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Pomnik Bohaterów Getta w Warszawie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31005" y="1624714"/>
            <a:ext cx="61810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Centralną część pomnika stanowi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płaskorzeźba, 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przedstawia grupę żydowskich bojowców.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Płaskorzeźba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 tytuł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„Walka” 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symbolizuje bohaterski zryw w kwietniu 1943.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Powstańcy,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pełnych ekspresji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pozach, 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trzymają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dłoniach butelki z benzyną, pistolety i granaty.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Młoda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kobieta trzyma na ręku dziecko.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otaczają płomienie symbolizujące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podpalone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Niemców getto.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7" y="144966"/>
            <a:ext cx="4913198" cy="65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707632"/>
            <a:ext cx="12087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płaskorzeźba przedstawia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cierpienia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męczeństwo żydowskich kobiet, dzieci i starców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pędzonych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śmierć. Płaskorzeźba nosi tytuł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„Pochód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zagładę”.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jej prawym górnym narożu widoczne są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charakterystyczne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niemieckie hełmy, wskazujące sprawców zbrodni.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66" y="258221"/>
            <a:ext cx="9088269" cy="54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78151" y="5982675"/>
            <a:ext cx="68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Muzeum Historii Żydów Polskich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2"/>
          <a:stretch/>
        </p:blipFill>
        <p:spPr>
          <a:xfrm>
            <a:off x="1524000" y="490653"/>
            <a:ext cx="9144000" cy="52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9042" y="1228161"/>
            <a:ext cx="11615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Zapoczątkował ją Marek Edelman - </a:t>
            </a:r>
            <a:r>
              <a:rPr lang="pl-PL" dirty="0"/>
              <a:t>bohater i ostatni przywódca Żydowskiej Organizacji </a:t>
            </a:r>
            <a:r>
              <a:rPr lang="pl-PL" dirty="0" smtClean="0"/>
              <a:t>Bojowej (która rozpoczęła powstanie w getcie warszawskim). </a:t>
            </a:r>
            <a:r>
              <a:rPr lang="pl-PL" dirty="0"/>
              <a:t>Co roku, 19 </a:t>
            </a:r>
            <a:r>
              <a:rPr lang="pl-PL" dirty="0" smtClean="0"/>
              <a:t>kwietnia, </a:t>
            </a:r>
            <a:r>
              <a:rPr lang="pl-PL" dirty="0"/>
              <a:t>w rocznicę </a:t>
            </a:r>
            <a:r>
              <a:rPr lang="pl-PL" dirty="0" smtClean="0"/>
              <a:t>wybuchu powstania, </a:t>
            </a:r>
            <a:r>
              <a:rPr lang="pl-PL" dirty="0"/>
              <a:t>składał on bukiet z </a:t>
            </a:r>
            <a:r>
              <a:rPr lang="pl-PL" dirty="0" smtClean="0"/>
              <a:t>żonkili  (kwiatów kwitnących w kwietniu) pod </a:t>
            </a:r>
            <a:r>
              <a:rPr lang="pl-PL" dirty="0"/>
              <a:t>Pomnikiem Bohaterów Getta na Muranowie. Wraz z nim przychodziło coraz więcej osób z żółtymi kwiatami. To właśnie dlatego żonkile </a:t>
            </a:r>
            <a:r>
              <a:rPr lang="pl-PL" dirty="0" smtClean="0"/>
              <a:t>każdego roku w dniu 19 kwietnia, rozdawane </a:t>
            </a:r>
            <a:r>
              <a:rPr lang="pl-PL" dirty="0"/>
              <a:t>są przez tysiące wolontariuszy na ulicach, stając się symbolem zbiorowej </a:t>
            </a:r>
            <a:r>
              <a:rPr lang="pl-PL" dirty="0" smtClean="0"/>
              <a:t>pamięci o bohaterach Powstania z 1943 r.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45473" y="4434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AKCJA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ŻONKILE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2905407"/>
            <a:ext cx="2549447" cy="363431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13980"/>
          <a:stretch/>
        </p:blipFill>
        <p:spPr>
          <a:xfrm>
            <a:off x="5393473" y="2905407"/>
            <a:ext cx="4415883" cy="36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39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91442" y="612867"/>
            <a:ext cx="5497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Dziś, w 80 rocznicę wybuchu powstania w getcie warszawskim, również my uczcimy bohaterstwo Powstańców, przypinając do ubrania żółty żonkil.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120389" y="5703849"/>
            <a:ext cx="393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PAMIĘTAMY</a:t>
            </a:r>
            <a:r>
              <a:rPr lang="pl-PL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pl-PL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42" y="2171554"/>
            <a:ext cx="5777394" cy="31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42331" y="5114691"/>
            <a:ext cx="504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19 kwietnia 1943 r.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64351" y="5114691"/>
            <a:ext cx="504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19 kwietnia 2023 r.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302499"/>
            <a:ext cx="10058400" cy="37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1873" y="267629"/>
            <a:ext cx="11318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Żydzi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ludność polska narodowości żydowskiej wyznająca judaizm. W czasach II wojny światowej nie istniało państwo Izrael, dlatego Żydzi zamieszkiwali w różnych państwach Europy, m. in. w Polsce.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89" y="3829024"/>
            <a:ext cx="4262271" cy="2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59727" y="356840"/>
            <a:ext cx="90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Sytuacja Żydów podczas II wojny światowej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91012" y="1290418"/>
            <a:ext cx="11296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mocy prawa stanowionego przez  niemieckich okupantów Żydzi zostali pozbawieni wszelkich praw, byli poddawani represjom, prześladowaniom,  torturom.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6" y="2685661"/>
            <a:ext cx="5168730" cy="36725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57" y="2765164"/>
            <a:ext cx="6176661" cy="34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3287" y="3249689"/>
            <a:ext cx="4992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Widomym znakiem upokorzenia Żydów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był nakaz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noszenia na ubraniach łat lub opasek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gwiazdą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Dawida.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28438" y="625580"/>
            <a:ext cx="6667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publicznie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upokarzani, kierowani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pracy przymusowej,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pozbawiani własności, wyrzucani ze swoich domów, zabijani.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7" y="179530"/>
            <a:ext cx="4862490" cy="25592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>
          <a:xfrm>
            <a:off x="5185317" y="1741943"/>
            <a:ext cx="6810493" cy="46031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24027"/>
          <a:stretch/>
        </p:blipFill>
        <p:spPr>
          <a:xfrm>
            <a:off x="455366" y="4388450"/>
            <a:ext cx="4416893" cy="19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3551" y="211873"/>
            <a:ext cx="11835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Getto –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wydzielona część miasta, do której przymusowo przesiedlano Żydów. Było otoczone wysokim murem i drutem kolczastym. Porządku pilnowali uzbrojeni żołnierze niemieccy.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1"/>
          <a:stretch/>
        </p:blipFill>
        <p:spPr>
          <a:xfrm>
            <a:off x="252760" y="1984916"/>
            <a:ext cx="6107532" cy="33007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8" y="2366232"/>
            <a:ext cx="5531004" cy="40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9764" y="369100"/>
            <a:ext cx="1112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Ludność żydowska była odizolowana od Polaków. Nie można było opuszczać terenu getta, a Polacy mieli zakaz wchodzenia tam.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4" y="1376246"/>
            <a:ext cx="5262228" cy="35783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48" y="1376246"/>
            <a:ext cx="5617769" cy="357831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9763" y="5324927"/>
            <a:ext cx="1112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tzw. dzielnicy żydowskiej panowały straszne warunki: głód, choroby, brud, przeludnienie. Niemcy zabijali ludzi z byle powodu, często dla rozrywki.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7560" y="278879"/>
            <a:ext cx="10649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wyjście z getta, ukrywanie się po tzw. aryjskiej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(polskiej) stronie, groziła kara śmierci.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9751" y="5828876"/>
            <a:ext cx="1145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Polakom za udzielanie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Żydom pomocy – schronienia lub choćby doraźnego wsparcia –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groziły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surowe kary, nawet śmierci.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221058" y="1015378"/>
            <a:ext cx="3327059" cy="41502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952"/>
          <a:stretch/>
        </p:blipFill>
        <p:spPr>
          <a:xfrm>
            <a:off x="5452947" y="1454371"/>
            <a:ext cx="521877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7560" y="278879"/>
            <a:ext cx="10649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czasem rozpoczęto </a:t>
            </a:r>
            <a:r>
              <a:rPr 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likwidację getta,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ludność umieszczano w obozach zagłady, gdzie ginęli z głodu, chorób i wycieńczenia nadludzką pracą. Niemcom przyświecał jeden cel: zgładzić naród żydowski.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3" y="1461622"/>
            <a:ext cx="5457914" cy="40359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/>
        </p:blipFill>
        <p:spPr>
          <a:xfrm>
            <a:off x="5971942" y="1461622"/>
            <a:ext cx="5859502" cy="40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TM04033929[[fn=Łupek]]</Template>
  <TotalTime>171</TotalTime>
  <Words>652</Words>
  <Application>Microsoft Office PowerPoint</Application>
  <PresentationFormat>Panoramiczny</PresentationFormat>
  <Paragraphs>43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 Black</vt:lpstr>
      <vt:lpstr>Calisto MT</vt:lpstr>
      <vt:lpstr>Times New Roman</vt:lpstr>
      <vt:lpstr>Trebuchet MS</vt:lpstr>
      <vt:lpstr>Wingdings 2</vt:lpstr>
      <vt:lpstr>Łupek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Dalke</dc:creator>
  <cp:lastModifiedBy>Asus</cp:lastModifiedBy>
  <cp:revision>19</cp:revision>
  <dcterms:created xsi:type="dcterms:W3CDTF">2021-04-19T06:14:25Z</dcterms:created>
  <dcterms:modified xsi:type="dcterms:W3CDTF">2023-04-18T05:39:08Z</dcterms:modified>
</cp:coreProperties>
</file>